
<file path=[Content_Types].xml><?xml version="1.0" encoding="utf-8"?>
<Types xmlns="http://schemas.openxmlformats.org/package/2006/content-types">
  <Default Extension="glb" ContentType="model/gltf.binary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4"/>
  </p:notes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321E"/>
    <a:srgbClr val="5F472B"/>
    <a:srgbClr val="785B38"/>
    <a:srgbClr val="C19A6B"/>
    <a:srgbClr val="976F3F"/>
    <a:srgbClr val="3A6875"/>
    <a:srgbClr val="65A0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307314-04C3-4E34-9105-96186D7CE6B3}" v="30" dt="2025-05-28T12:55:06.1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3"/>
    <p:restoredTop sz="94767"/>
  </p:normalViewPr>
  <p:slideViewPr>
    <p:cSldViewPr snapToGrid="0">
      <p:cViewPr>
        <p:scale>
          <a:sx n="111" d="100"/>
          <a:sy n="111" d="100"/>
        </p:scale>
        <p:origin x="354" y="39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mi King" userId="71669524b60d1e27" providerId="LiveId" clId="{240CFA7E-50DC-4BFF-B9BF-B3DC2BB5AEE1}"/>
    <pc:docChg chg="modSld">
      <pc:chgData name="Mimi King" userId="71669524b60d1e27" providerId="LiveId" clId="{240CFA7E-50DC-4BFF-B9BF-B3DC2BB5AEE1}" dt="2025-05-28T14:30:43.764" v="20" actId="1037"/>
      <pc:docMkLst>
        <pc:docMk/>
      </pc:docMkLst>
      <pc:sldChg chg="modSp mod">
        <pc:chgData name="Mimi King" userId="71669524b60d1e27" providerId="LiveId" clId="{240CFA7E-50DC-4BFF-B9BF-B3DC2BB5AEE1}" dt="2025-05-28T14:30:43.764" v="20" actId="1037"/>
        <pc:sldMkLst>
          <pc:docMk/>
          <pc:sldMk cId="0" sldId="265"/>
        </pc:sldMkLst>
        <pc:spChg chg="mod">
          <ac:chgData name="Mimi King" userId="71669524b60d1e27" providerId="LiveId" clId="{240CFA7E-50DC-4BFF-B9BF-B3DC2BB5AEE1}" dt="2025-05-28T14:30:43.764" v="20" actId="1037"/>
          <ac:spMkLst>
            <pc:docMk/>
            <pc:sldMk cId="0" sldId="265"/>
            <ac:spMk id="116" creationId="{00000000-0000-0000-0000-000000000000}"/>
          </ac:spMkLst>
        </pc:spChg>
      </pc:sldChg>
      <pc:sldChg chg="modSp mod">
        <pc:chgData name="Mimi King" userId="71669524b60d1e27" providerId="LiveId" clId="{240CFA7E-50DC-4BFF-B9BF-B3DC2BB5AEE1}" dt="2025-05-28T14:25:03.607" v="3" actId="1076"/>
        <pc:sldMkLst>
          <pc:docMk/>
          <pc:sldMk cId="0" sldId="266"/>
        </pc:sldMkLst>
        <pc:spChg chg="mod">
          <ac:chgData name="Mimi King" userId="71669524b60d1e27" providerId="LiveId" clId="{240CFA7E-50DC-4BFF-B9BF-B3DC2BB5AEE1}" dt="2025-05-28T14:25:03.607" v="3" actId="1076"/>
          <ac:spMkLst>
            <pc:docMk/>
            <pc:sldMk cId="0" sldId="266"/>
            <ac:spMk id="12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dd600e1b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dd600e1b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5dd600e1b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5dd600e1b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ded4ebae3_1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ded4ebae3_1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5ded4ebae3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5ded4ebae3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ded4ebae3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ded4ebae3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ded4ebae3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35ded4ebae3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5ded4ebae3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5ded4ebae3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ded4ebae3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ded4ebae3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5ded4ebae3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5ded4ebae3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5dd600e1b2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5dd600e1b2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microsoft.com/office/2017/06/relationships/model3d" Target="../media/model3d1.glb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microsoft.com/office/2017/06/relationships/model3d" Target="../media/model3d1.glb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microsoft.com/office/2017/06/relationships/model3d" Target="../media/model3d1.glb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microsoft.com/office/2017/06/relationships/model3d" Target="../media/model3d1.glb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microsoft.com/office/2017/06/relationships/model3d" Target="../media/model3d1.glb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microsoft.com/office/2017/06/relationships/model3d" Target="../media/model3d1.glb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microsoft.com/office/2017/06/relationships/model3d" Target="../media/model3d1.glb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microsoft.com/office/2017/06/relationships/model3d" Target="../media/model3d1.glb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mountain range with snow on top&#10;&#10;AI-generated content may be incorrect.">
            <a:extLst>
              <a:ext uri="{FF2B5EF4-FFF2-40B4-BE49-F238E27FC236}">
                <a16:creationId xmlns:a16="http://schemas.microsoft.com/office/drawing/2014/main" id="{5141ED25-BD56-22DC-0D0B-AB37B8A8F1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5000"/>
          </a:blip>
          <a:srcRect t="15625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48" name="Google Shape;48;p2"/>
          <p:cNvSpPr txBox="1">
            <a:spLocks noGrp="1"/>
          </p:cNvSpPr>
          <p:nvPr>
            <p:ph type="ctrTitle"/>
          </p:nvPr>
        </p:nvSpPr>
        <p:spPr>
          <a:xfrm>
            <a:off x="311700" y="1169118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GB" sz="8800" dirty="0">
                <a:solidFill>
                  <a:schemeClr val="bg1"/>
                </a:solidFill>
                <a:latin typeface="Bookman Old Style" panose="02050604050505020204" pitchFamily="18" charset="0"/>
              </a:rPr>
              <a:t>Group </a:t>
            </a:r>
            <a:r>
              <a:rPr lang="en-GB" sz="8800" dirty="0">
                <a:solidFill>
                  <a:schemeClr val="bg1"/>
                </a:solidFill>
                <a:latin typeface="Bookman Old Style" panose="02050604050505020204" pitchFamily="18" charset="0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11</a:t>
            </a:r>
            <a:endParaRPr sz="88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mountain range with snow on top&#10;&#10;AI-generated content may be incorrect.">
            <a:extLst>
              <a:ext uri="{FF2B5EF4-FFF2-40B4-BE49-F238E27FC236}">
                <a16:creationId xmlns:a16="http://schemas.microsoft.com/office/drawing/2014/main" id="{720295EE-BF6E-A050-6CF1-4788FAA351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5000"/>
          </a:blip>
          <a:srcRect t="15625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822600" y="-174172"/>
            <a:ext cx="7498800" cy="2566093"/>
          </a:xfr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 dirty="0">
                <a:solidFill>
                  <a:schemeClr val="bg1"/>
                </a:solidFill>
                <a:latin typeface="Bookman Old Style" panose="02050604050505020204" pitchFamily="18" charset="0"/>
              </a:rPr>
              <a:t>Hiking Weather App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mountain range with snow on top&#10;&#10;AI-generated content may be incorrect.">
            <a:extLst>
              <a:ext uri="{FF2B5EF4-FFF2-40B4-BE49-F238E27FC236}">
                <a16:creationId xmlns:a16="http://schemas.microsoft.com/office/drawing/2014/main" id="{4C79EFFB-3487-FB4D-45F6-157AF46A90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5000"/>
          </a:blip>
          <a:srcRect t="15625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6433CEE-FCD4-514B-2AFC-178772C23469}"/>
              </a:ext>
            </a:extLst>
          </p:cNvPr>
          <p:cNvSpPr/>
          <p:nvPr/>
        </p:nvSpPr>
        <p:spPr>
          <a:xfrm>
            <a:off x="549729" y="3809999"/>
            <a:ext cx="908957" cy="1812471"/>
          </a:xfrm>
          <a:prstGeom prst="rect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527B3E6E-46A9-11B6-0EED-E4FAF3FF98BD}"/>
              </a:ext>
            </a:extLst>
          </p:cNvPr>
          <p:cNvSpPr/>
          <p:nvPr/>
        </p:nvSpPr>
        <p:spPr>
          <a:xfrm>
            <a:off x="224615" y="4102370"/>
            <a:ext cx="3352800" cy="816428"/>
          </a:xfrm>
          <a:prstGeom prst="homePlate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230784"/>
            <a:ext cx="250877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User Research</a:t>
            </a: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140252" y="171718"/>
            <a:ext cx="4649362" cy="18611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Char char="●"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Exploratory mixed method research</a:t>
            </a: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Char char="●"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Focus group -&gt; Tailored questionnaire</a:t>
            </a: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Char char="●"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Results collated into tables/graphs</a:t>
            </a: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Char char="●"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Persona from User Research</a:t>
            </a: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bg1"/>
              </a:buClr>
              <a:buNone/>
            </a:pP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41591" y="1634571"/>
            <a:ext cx="4698920" cy="3508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/>
          <p:cNvPicPr preferRelativeResize="0"/>
          <p:nvPr/>
        </p:nvPicPr>
        <p:blipFill>
          <a:blip r:embed="rId5">
            <a:alphaModFix/>
          </a:blip>
          <a:srcRect b="51956"/>
          <a:stretch/>
        </p:blipFill>
        <p:spPr>
          <a:xfrm>
            <a:off x="121871" y="2032899"/>
            <a:ext cx="4097850" cy="1505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63;p14">
            <a:extLst>
              <a:ext uri="{FF2B5EF4-FFF2-40B4-BE49-F238E27FC236}">
                <a16:creationId xmlns:a16="http://schemas.microsoft.com/office/drawing/2014/main" id="{6AAEE2C5-0A17-1BAD-AED2-A4ED78649721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rcRect t="54597"/>
          <a:stretch/>
        </p:blipFill>
        <p:spPr>
          <a:xfrm>
            <a:off x="4724166" y="376946"/>
            <a:ext cx="4381794" cy="1052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mountain range with snow on top&#10;&#10;AI-generated content may be incorrect.">
            <a:extLst>
              <a:ext uri="{FF2B5EF4-FFF2-40B4-BE49-F238E27FC236}">
                <a16:creationId xmlns:a16="http://schemas.microsoft.com/office/drawing/2014/main" id="{7E5E2C5F-17BB-9DB7-88F5-F01EDAD5B2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625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3D6358F-125E-83F9-ABE6-4B86046EB61E}"/>
              </a:ext>
            </a:extLst>
          </p:cNvPr>
          <p:cNvSpPr/>
          <p:nvPr/>
        </p:nvSpPr>
        <p:spPr>
          <a:xfrm>
            <a:off x="549729" y="3809999"/>
            <a:ext cx="908957" cy="1812471"/>
          </a:xfrm>
          <a:prstGeom prst="rect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8DBB661B-D8B2-9960-2E01-BCE94CC5BBC7}"/>
              </a:ext>
            </a:extLst>
          </p:cNvPr>
          <p:cNvSpPr/>
          <p:nvPr/>
        </p:nvSpPr>
        <p:spPr>
          <a:xfrm>
            <a:off x="224614" y="4102370"/>
            <a:ext cx="3580469" cy="816428"/>
          </a:xfrm>
          <a:prstGeom prst="homePlate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23566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Target User Groups</a:t>
            </a: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67CFAEE2-C48E-B19C-41C1-0FDEF3992665}"/>
              </a:ext>
            </a:extLst>
          </p:cNvPr>
          <p:cNvSpPr/>
          <p:nvPr/>
        </p:nvSpPr>
        <p:spPr>
          <a:xfrm>
            <a:off x="101481" y="93914"/>
            <a:ext cx="4729317" cy="3063777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45EED65E-3E3E-6B68-85E9-71F9195D95C4}"/>
              </a:ext>
            </a:extLst>
          </p:cNvPr>
          <p:cNvSpPr/>
          <p:nvPr/>
        </p:nvSpPr>
        <p:spPr>
          <a:xfrm>
            <a:off x="4160157" y="1719716"/>
            <a:ext cx="4729317" cy="3063777"/>
          </a:xfrm>
          <a:prstGeom prst="cloud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5B37E7-7F8A-26DA-9699-81A5680582CB}"/>
              </a:ext>
            </a:extLst>
          </p:cNvPr>
          <p:cNvSpPr txBox="1"/>
          <p:nvPr/>
        </p:nvSpPr>
        <p:spPr>
          <a:xfrm>
            <a:off x="1322524" y="982367"/>
            <a:ext cx="2287230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None/>
            </a:pPr>
            <a:r>
              <a:rPr lang="en-GB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Primary:</a:t>
            </a:r>
          </a:p>
          <a:p>
            <a:pPr marL="285750" lvl="0" indent="-285750" algn="l" rtl="0">
              <a:spcBef>
                <a:spcPts val="120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Beginner hikers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Experienced hikers</a:t>
            </a: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4974996" y="2085268"/>
            <a:ext cx="3279185" cy="23326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Clr>
                <a:schemeClr val="bg1"/>
              </a:buClr>
              <a:buNone/>
            </a:pPr>
            <a:r>
              <a:rPr lang="en-GB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Secondary</a:t>
            </a: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:</a:t>
            </a: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lvl="0" algn="l" rtl="0">
              <a:spcBef>
                <a:spcPts val="120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Bookman Old Style" panose="02050604050505020204" pitchFamily="18" charset="0"/>
              </a:rPr>
              <a:t>People who may not have the app installed but will view it through a friend’s phone</a:t>
            </a:r>
            <a:endParaRPr sz="1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lvl="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  <a:latin typeface="Bookman Old Style" panose="02050604050505020204" pitchFamily="18" charset="0"/>
              </a:rPr>
              <a:t>Mountain Rescue</a:t>
            </a:r>
            <a:endParaRPr sz="1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mountain range with snow on top&#10;&#10;AI-generated content may be incorrect.">
            <a:extLst>
              <a:ext uri="{FF2B5EF4-FFF2-40B4-BE49-F238E27FC236}">
                <a16:creationId xmlns:a16="http://schemas.microsoft.com/office/drawing/2014/main" id="{B9D55ACC-24E2-7EA3-D4EC-D931F1B8E7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625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3D Model 7" descr="Mobile phone">
                <a:extLst>
                  <a:ext uri="{FF2B5EF4-FFF2-40B4-BE49-F238E27FC236}">
                    <a16:creationId xmlns:a16="http://schemas.microsoft.com/office/drawing/2014/main" id="{F4499E60-FE28-D879-292B-905A4BBEDCE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92734476"/>
                  </p:ext>
                </p:extLst>
              </p:nvPr>
            </p:nvGraphicFramePr>
            <p:xfrm>
              <a:off x="6179092" y="0"/>
              <a:ext cx="2499034" cy="5086018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2499034" cy="5086018"/>
                    </a:xfrm>
                    <a:prstGeom prst="rect">
                      <a:avLst/>
                    </a:prstGeom>
                  </am3d:spPr>
                  <am3d:camera>
                    <am3d:pos x="0" y="0" z="5250070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307497" d="1000000"/>
                    <am3d:preTrans dx="-44610" dy="-17992235" dz="888902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598383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 descr="Mobile phone">
                <a:extLst>
                  <a:ext uri="{FF2B5EF4-FFF2-40B4-BE49-F238E27FC236}">
                    <a16:creationId xmlns:a16="http://schemas.microsoft.com/office/drawing/2014/main" id="{F4499E60-FE28-D879-292B-905A4BBEDCE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79092" y="0"/>
                <a:ext cx="2499034" cy="5086018"/>
              </a:xfrm>
              <a:prstGeom prst="rect">
                <a:avLst/>
              </a:prstGeom>
            </p:spPr>
          </p:pic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F5046002-EF93-5CDB-4740-F49AF7F4B557}"/>
              </a:ext>
            </a:extLst>
          </p:cNvPr>
          <p:cNvSpPr/>
          <p:nvPr/>
        </p:nvSpPr>
        <p:spPr>
          <a:xfrm>
            <a:off x="549729" y="3809999"/>
            <a:ext cx="908957" cy="1812471"/>
          </a:xfrm>
          <a:prstGeom prst="rect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0694F311-1B98-0C13-4B76-6F6B26E6A76C}"/>
              </a:ext>
            </a:extLst>
          </p:cNvPr>
          <p:cNvSpPr/>
          <p:nvPr/>
        </p:nvSpPr>
        <p:spPr>
          <a:xfrm>
            <a:off x="224615" y="4102370"/>
            <a:ext cx="3352800" cy="816428"/>
          </a:xfrm>
          <a:prstGeom prst="homePlate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308031" y="4224234"/>
            <a:ext cx="207594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Searching</a:t>
            </a: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4" name="search-hour-scroll-crop.mp4">
            <a:hlinkClick r:id="" action="ppaction://media"/>
            <a:extLst>
              <a:ext uri="{FF2B5EF4-FFF2-40B4-BE49-F238E27FC236}">
                <a16:creationId xmlns:a16="http://schemas.microsoft.com/office/drawing/2014/main" id="{32AD8731-7582-0780-6998-A5E3489EBB0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5.9782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49817" y="517125"/>
            <a:ext cx="2137558" cy="4181350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ACA45F15-FDFE-DFDB-C9A5-90ADE911A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ountain range with snow on top&#10;&#10;AI-generated content may be incorrect.">
            <a:extLst>
              <a:ext uri="{FF2B5EF4-FFF2-40B4-BE49-F238E27FC236}">
                <a16:creationId xmlns:a16="http://schemas.microsoft.com/office/drawing/2014/main" id="{1C91D407-8DF3-9EB3-8424-25E34DBD864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625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Mobile phone">
                <a:extLst>
                  <a:ext uri="{FF2B5EF4-FFF2-40B4-BE49-F238E27FC236}">
                    <a16:creationId xmlns:a16="http://schemas.microsoft.com/office/drawing/2014/main" id="{418525DD-FEA2-6AFC-54EA-0B6FC73E7A84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92734476"/>
                  </p:ext>
                </p:extLst>
              </p:nvPr>
            </p:nvGraphicFramePr>
            <p:xfrm>
              <a:off x="6179092" y="0"/>
              <a:ext cx="2499034" cy="5086018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2499034" cy="5086018"/>
                    </a:xfrm>
                    <a:prstGeom prst="rect">
                      <a:avLst/>
                    </a:prstGeom>
                  </am3d:spPr>
                  <am3d:camera>
                    <am3d:pos x="0" y="0" z="5250070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307497" d="1000000"/>
                    <am3d:preTrans dx="-44610" dy="-17992235" dz="888902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598383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Mobile phone">
                <a:extLst>
                  <a:ext uri="{FF2B5EF4-FFF2-40B4-BE49-F238E27FC236}">
                    <a16:creationId xmlns:a16="http://schemas.microsoft.com/office/drawing/2014/main" id="{418525DD-FEA2-6AFC-54EA-0B6FC73E7A8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79092" y="0"/>
                <a:ext cx="2499034" cy="5086018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5511B2DA-E3D9-A843-1ECD-BC51FC4B1F7C}"/>
              </a:ext>
            </a:extLst>
          </p:cNvPr>
          <p:cNvSpPr/>
          <p:nvPr/>
        </p:nvSpPr>
        <p:spPr>
          <a:xfrm>
            <a:off x="549729" y="3809999"/>
            <a:ext cx="908957" cy="1812471"/>
          </a:xfrm>
          <a:prstGeom prst="rect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1E48DDF7-23A2-927E-C995-4BC95965F3A1}"/>
              </a:ext>
            </a:extLst>
          </p:cNvPr>
          <p:cNvSpPr/>
          <p:nvPr/>
        </p:nvSpPr>
        <p:spPr>
          <a:xfrm>
            <a:off x="224615" y="4102370"/>
            <a:ext cx="3352800" cy="816428"/>
          </a:xfrm>
          <a:prstGeom prst="homePlate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311700" y="4238126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Changing Altitude</a:t>
            </a: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" name="altitude-new-crop.mp4">
            <a:hlinkClick r:id="" action="ppaction://media"/>
            <a:extLst>
              <a:ext uri="{FF2B5EF4-FFF2-40B4-BE49-F238E27FC236}">
                <a16:creationId xmlns:a16="http://schemas.microsoft.com/office/drawing/2014/main" id="{85FFD240-A837-8C2A-13EB-8E10E718615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82025" y="527957"/>
            <a:ext cx="2102687" cy="41705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ountain range with snow on top&#10;&#10;AI-generated content may be incorrect.">
            <a:extLst>
              <a:ext uri="{FF2B5EF4-FFF2-40B4-BE49-F238E27FC236}">
                <a16:creationId xmlns:a16="http://schemas.microsoft.com/office/drawing/2014/main" id="{73ACA966-A36D-4620-E3A9-5C1E616129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625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74E5AD-69B3-CE17-1148-7A56D79CEB06}"/>
              </a:ext>
            </a:extLst>
          </p:cNvPr>
          <p:cNvSpPr/>
          <p:nvPr/>
        </p:nvSpPr>
        <p:spPr>
          <a:xfrm>
            <a:off x="549729" y="3809999"/>
            <a:ext cx="908957" cy="1812471"/>
          </a:xfrm>
          <a:prstGeom prst="rect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7D4ED272-4DB2-5296-22ED-111F1227F435}"/>
              </a:ext>
            </a:extLst>
          </p:cNvPr>
          <p:cNvSpPr/>
          <p:nvPr/>
        </p:nvSpPr>
        <p:spPr>
          <a:xfrm>
            <a:off x="224614" y="4102370"/>
            <a:ext cx="4271185" cy="816428"/>
          </a:xfrm>
          <a:prstGeom prst="homePlate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Google Shape;88;p18"/>
          <p:cNvSpPr txBox="1">
            <a:spLocks noGrp="1"/>
          </p:cNvSpPr>
          <p:nvPr>
            <p:ph type="title"/>
          </p:nvPr>
        </p:nvSpPr>
        <p:spPr>
          <a:xfrm>
            <a:off x="311700" y="423566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Changing</a:t>
            </a:r>
            <a:r>
              <a:rPr lang="en-GB" dirty="0"/>
              <a:t> </a:t>
            </a: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Backgrounds</a:t>
            </a: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Mobile phone">
                <a:extLst>
                  <a:ext uri="{FF2B5EF4-FFF2-40B4-BE49-F238E27FC236}">
                    <a16:creationId xmlns:a16="http://schemas.microsoft.com/office/drawing/2014/main" id="{7CA44E86-9955-3858-5AC2-1D3BA2DFCA16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92734476"/>
                  </p:ext>
                </p:extLst>
              </p:nvPr>
            </p:nvGraphicFramePr>
            <p:xfrm>
              <a:off x="6179092" y="0"/>
              <a:ext cx="2499034" cy="5086018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2499034" cy="5086018"/>
                    </a:xfrm>
                    <a:prstGeom prst="rect">
                      <a:avLst/>
                    </a:prstGeom>
                  </am3d:spPr>
                  <am3d:camera>
                    <am3d:pos x="0" y="0" z="5250070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307497" d="1000000"/>
                    <am3d:preTrans dx="-44610" dy="-17992235" dz="888902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598383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Mobile phone">
                <a:extLst>
                  <a:ext uri="{FF2B5EF4-FFF2-40B4-BE49-F238E27FC236}">
                    <a16:creationId xmlns:a16="http://schemas.microsoft.com/office/drawing/2014/main" id="{7CA44E86-9955-3858-5AC2-1D3BA2DFCA1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79092" y="0"/>
                <a:ext cx="2499034" cy="5086018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weather-background-crop.mp4">
            <a:hlinkClick r:id="" action="ppaction://media"/>
            <a:extLst>
              <a:ext uri="{FF2B5EF4-FFF2-40B4-BE49-F238E27FC236}">
                <a16:creationId xmlns:a16="http://schemas.microsoft.com/office/drawing/2014/main" id="{AEC803A3-DEBA-2767-F370-E51B20548C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61387" y="529711"/>
            <a:ext cx="2113447" cy="4168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ountain range with snow on top&#10;&#10;AI-generated content may be incorrect.">
            <a:extLst>
              <a:ext uri="{FF2B5EF4-FFF2-40B4-BE49-F238E27FC236}">
                <a16:creationId xmlns:a16="http://schemas.microsoft.com/office/drawing/2014/main" id="{ABFFCC18-B6CB-635D-5488-B822E9E602E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625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6F0F1D4-72AD-88F1-3659-324ED4F5465A}"/>
              </a:ext>
            </a:extLst>
          </p:cNvPr>
          <p:cNvSpPr/>
          <p:nvPr/>
        </p:nvSpPr>
        <p:spPr>
          <a:xfrm>
            <a:off x="549729" y="3809999"/>
            <a:ext cx="908957" cy="1812471"/>
          </a:xfrm>
          <a:prstGeom prst="rect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FAA8D320-B175-0060-5B5C-14F7769E812F}"/>
              </a:ext>
            </a:extLst>
          </p:cNvPr>
          <p:cNvSpPr/>
          <p:nvPr/>
        </p:nvSpPr>
        <p:spPr>
          <a:xfrm>
            <a:off x="224615" y="4102370"/>
            <a:ext cx="3352800" cy="816428"/>
          </a:xfrm>
          <a:prstGeom prst="homePlate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Google Shape;95;p19"/>
          <p:cNvSpPr txBox="1">
            <a:spLocks noGrp="1"/>
          </p:cNvSpPr>
          <p:nvPr>
            <p:ph type="title"/>
          </p:nvPr>
        </p:nvSpPr>
        <p:spPr>
          <a:xfrm>
            <a:off x="328029" y="4224234"/>
            <a:ext cx="248048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Planning Page </a:t>
            </a: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Mobile phone">
                <a:extLst>
                  <a:ext uri="{FF2B5EF4-FFF2-40B4-BE49-F238E27FC236}">
                    <a16:creationId xmlns:a16="http://schemas.microsoft.com/office/drawing/2014/main" id="{8BDFAD7B-6EC6-2BCE-F090-D926782203E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36400581"/>
                  </p:ext>
                </p:extLst>
              </p:nvPr>
            </p:nvGraphicFramePr>
            <p:xfrm>
              <a:off x="6179092" y="0"/>
              <a:ext cx="2499034" cy="5086018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2499034" cy="5086018"/>
                    </a:xfrm>
                    <a:prstGeom prst="rect">
                      <a:avLst/>
                    </a:prstGeom>
                  </am3d:spPr>
                  <am3d:camera>
                    <am3d:pos x="0" y="0" z="5250070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307497" d="1000000"/>
                    <am3d:preTrans dx="-44610" dy="-17992235" dz="888902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598383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Mobile phone">
                <a:extLst>
                  <a:ext uri="{FF2B5EF4-FFF2-40B4-BE49-F238E27FC236}">
                    <a16:creationId xmlns:a16="http://schemas.microsoft.com/office/drawing/2014/main" id="{8BDFAD7B-6EC6-2BCE-F090-D926782203E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79092" y="0"/>
                <a:ext cx="2499034" cy="5086018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lanning-crop.mp4">
            <a:hlinkClick r:id="" action="ppaction://media"/>
            <a:extLst>
              <a:ext uri="{FF2B5EF4-FFF2-40B4-BE49-F238E27FC236}">
                <a16:creationId xmlns:a16="http://schemas.microsoft.com/office/drawing/2014/main" id="{145E4885-873F-0053-C869-8A10AF2BB7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90077" y="537162"/>
            <a:ext cx="2096318" cy="41405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mountain range with snow on top&#10;&#10;AI-generated content may be incorrect.">
            <a:extLst>
              <a:ext uri="{FF2B5EF4-FFF2-40B4-BE49-F238E27FC236}">
                <a16:creationId xmlns:a16="http://schemas.microsoft.com/office/drawing/2014/main" id="{C80A2FC8-E4F6-0495-4B6D-5C335C2447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625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8" name="3D Model 7" descr="Mobile phone">
                <a:extLst>
                  <a:ext uri="{FF2B5EF4-FFF2-40B4-BE49-F238E27FC236}">
                    <a16:creationId xmlns:a16="http://schemas.microsoft.com/office/drawing/2014/main" id="{4EBED40D-A3F3-FB29-8B21-FD1597D6678E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92734476"/>
                  </p:ext>
                </p:extLst>
              </p:nvPr>
            </p:nvGraphicFramePr>
            <p:xfrm>
              <a:off x="6179092" y="0"/>
              <a:ext cx="2499034" cy="5086018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2499034" cy="5086018"/>
                    </a:xfrm>
                    <a:prstGeom prst="rect">
                      <a:avLst/>
                    </a:prstGeom>
                  </am3d:spPr>
                  <am3d:camera>
                    <am3d:pos x="0" y="0" z="5250070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307497" d="1000000"/>
                    <am3d:preTrans dx="-44610" dy="-17992235" dz="888902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598383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8" name="3D Model 7" descr="Mobile phone">
                <a:extLst>
                  <a:ext uri="{FF2B5EF4-FFF2-40B4-BE49-F238E27FC236}">
                    <a16:creationId xmlns:a16="http://schemas.microsoft.com/office/drawing/2014/main" id="{4EBED40D-A3F3-FB29-8B21-FD1597D6678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79092" y="0"/>
                <a:ext cx="2499034" cy="5086018"/>
              </a:xfrm>
              <a:prstGeom prst="rect">
                <a:avLst/>
              </a:prstGeom>
            </p:spPr>
          </p:pic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128E9284-510D-AC7D-4E84-7C7F4C0773A0}"/>
              </a:ext>
            </a:extLst>
          </p:cNvPr>
          <p:cNvSpPr/>
          <p:nvPr/>
        </p:nvSpPr>
        <p:spPr>
          <a:xfrm>
            <a:off x="549729" y="3809999"/>
            <a:ext cx="908957" cy="1812471"/>
          </a:xfrm>
          <a:prstGeom prst="rect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02DC12E7-1736-B184-3BB9-D3D2F1845DC5}"/>
              </a:ext>
            </a:extLst>
          </p:cNvPr>
          <p:cNvSpPr/>
          <p:nvPr/>
        </p:nvSpPr>
        <p:spPr>
          <a:xfrm>
            <a:off x="224615" y="4102370"/>
            <a:ext cx="3352800" cy="816428"/>
          </a:xfrm>
          <a:prstGeom prst="homePlate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Google Shape;102;p20"/>
          <p:cNvSpPr txBox="1">
            <a:spLocks noGrp="1"/>
          </p:cNvSpPr>
          <p:nvPr>
            <p:ph type="title"/>
          </p:nvPr>
        </p:nvSpPr>
        <p:spPr>
          <a:xfrm>
            <a:off x="311700" y="422423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Detailed Page</a:t>
            </a: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" name="detailed-future-edit.mp4">
            <a:hlinkClick r:id="" action="ppaction://media"/>
            <a:extLst>
              <a:ext uri="{FF2B5EF4-FFF2-40B4-BE49-F238E27FC236}">
                <a16:creationId xmlns:a16="http://schemas.microsoft.com/office/drawing/2014/main" id="{7DEEDD2D-2966-748F-1846-44A5C6E786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51481" y="538071"/>
            <a:ext cx="2145787" cy="4137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ountain range with snow on top&#10;&#10;AI-generated content may be incorrect.">
            <a:extLst>
              <a:ext uri="{FF2B5EF4-FFF2-40B4-BE49-F238E27FC236}">
                <a16:creationId xmlns:a16="http://schemas.microsoft.com/office/drawing/2014/main" id="{E640A58B-1BEC-6EDF-B8E3-C213F1D36E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625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5" name="3D Model 4" descr="Mobile phone">
                <a:extLst>
                  <a:ext uri="{FF2B5EF4-FFF2-40B4-BE49-F238E27FC236}">
                    <a16:creationId xmlns:a16="http://schemas.microsoft.com/office/drawing/2014/main" id="{F246EAC2-4C9C-941E-E2E6-EC70F5CD719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92734476"/>
                  </p:ext>
                </p:extLst>
              </p:nvPr>
            </p:nvGraphicFramePr>
            <p:xfrm>
              <a:off x="6179092" y="0"/>
              <a:ext cx="2499034" cy="5086018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2499034" cy="5086018"/>
                    </a:xfrm>
                    <a:prstGeom prst="rect">
                      <a:avLst/>
                    </a:prstGeom>
                  </am3d:spPr>
                  <am3d:camera>
                    <am3d:pos x="0" y="0" z="5250070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307497" d="1000000"/>
                    <am3d:preTrans dx="-44610" dy="-17992235" dz="888902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598383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5" name="3D Model 4" descr="Mobile phone">
                <a:extLst>
                  <a:ext uri="{FF2B5EF4-FFF2-40B4-BE49-F238E27FC236}">
                    <a16:creationId xmlns:a16="http://schemas.microsoft.com/office/drawing/2014/main" id="{F246EAC2-4C9C-941E-E2E6-EC70F5CD719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79092" y="0"/>
                <a:ext cx="2499034" cy="5086018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11410B0F-25A9-DAC1-E236-9F0BE86D6D4D}"/>
              </a:ext>
            </a:extLst>
          </p:cNvPr>
          <p:cNvSpPr/>
          <p:nvPr/>
        </p:nvSpPr>
        <p:spPr>
          <a:xfrm>
            <a:off x="549729" y="2819401"/>
            <a:ext cx="908957" cy="2803070"/>
          </a:xfrm>
          <a:prstGeom prst="rect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B5BF0777-D104-C637-7B35-4B68A1322918}"/>
              </a:ext>
            </a:extLst>
          </p:cNvPr>
          <p:cNvSpPr/>
          <p:nvPr/>
        </p:nvSpPr>
        <p:spPr>
          <a:xfrm>
            <a:off x="224615" y="4102370"/>
            <a:ext cx="3770442" cy="816428"/>
          </a:xfrm>
          <a:prstGeom prst="homePlate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303730" y="4201126"/>
            <a:ext cx="3498300" cy="6381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Changing Altitude</a:t>
            </a: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" name="detailed-altitude-crop.mp4">
            <a:hlinkClick r:id="" action="ppaction://media"/>
            <a:extLst>
              <a:ext uri="{FF2B5EF4-FFF2-40B4-BE49-F238E27FC236}">
                <a16:creationId xmlns:a16="http://schemas.microsoft.com/office/drawing/2014/main" id="{85E51B61-8956-C3D3-E0C6-11F817229F6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41362" y="508863"/>
            <a:ext cx="2140773" cy="4189612"/>
          </a:xfrm>
          <a:prstGeom prst="rect">
            <a:avLst/>
          </a:prstGeom>
        </p:spPr>
      </p:pic>
      <p:sp>
        <p:nvSpPr>
          <p:cNvPr id="8" name="Arrow: Pentagon 7">
            <a:extLst>
              <a:ext uri="{FF2B5EF4-FFF2-40B4-BE49-F238E27FC236}">
                <a16:creationId xmlns:a16="http://schemas.microsoft.com/office/drawing/2014/main" id="{FC25304C-11EF-574F-096E-1A1508E3CDAB}"/>
              </a:ext>
            </a:extLst>
          </p:cNvPr>
          <p:cNvSpPr/>
          <p:nvPr/>
        </p:nvSpPr>
        <p:spPr>
          <a:xfrm>
            <a:off x="224615" y="3101659"/>
            <a:ext cx="3352800" cy="816428"/>
          </a:xfrm>
          <a:prstGeom prst="homePlate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Google Shape;109;p21">
            <a:extLst>
              <a:ext uri="{FF2B5EF4-FFF2-40B4-BE49-F238E27FC236}">
                <a16:creationId xmlns:a16="http://schemas.microsoft.com/office/drawing/2014/main" id="{60F441BC-F98C-7665-408F-A97A2339DDAA}"/>
              </a:ext>
            </a:extLst>
          </p:cNvPr>
          <p:cNvSpPr txBox="1">
            <a:spLocks/>
          </p:cNvSpPr>
          <p:nvPr/>
        </p:nvSpPr>
        <p:spPr>
          <a:xfrm>
            <a:off x="311700" y="3173721"/>
            <a:ext cx="2899586" cy="685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Detailed Page: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ountain range with snow on top&#10;&#10;AI-generated content may be incorrect.">
            <a:extLst>
              <a:ext uri="{FF2B5EF4-FFF2-40B4-BE49-F238E27FC236}">
                <a16:creationId xmlns:a16="http://schemas.microsoft.com/office/drawing/2014/main" id="{CADCDB84-6C3E-4F0B-9EBA-7D4FAFF286C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625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7" name="3D Model 6" descr="Mobile phone">
                <a:extLst>
                  <a:ext uri="{FF2B5EF4-FFF2-40B4-BE49-F238E27FC236}">
                    <a16:creationId xmlns:a16="http://schemas.microsoft.com/office/drawing/2014/main" id="{8FDB2F54-46D6-9FC1-4775-B99EFD73018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92734476"/>
                  </p:ext>
                </p:extLst>
              </p:nvPr>
            </p:nvGraphicFramePr>
            <p:xfrm>
              <a:off x="6179092" y="0"/>
              <a:ext cx="2499034" cy="5086018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2499034" cy="5086018"/>
                    </a:xfrm>
                    <a:prstGeom prst="rect">
                      <a:avLst/>
                    </a:prstGeom>
                  </am3d:spPr>
                  <am3d:camera>
                    <am3d:pos x="0" y="0" z="5250070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307497" d="1000000"/>
                    <am3d:preTrans dx="-44610" dy="-17992235" dz="888902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598383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7" name="3D Model 6" descr="Mobile phone">
                <a:extLst>
                  <a:ext uri="{FF2B5EF4-FFF2-40B4-BE49-F238E27FC236}">
                    <a16:creationId xmlns:a16="http://schemas.microsoft.com/office/drawing/2014/main" id="{8FDB2F54-46D6-9FC1-4775-B99EFD73018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79092" y="0"/>
                <a:ext cx="2499034" cy="5086018"/>
              </a:xfrm>
              <a:prstGeom prst="rect">
                <a:avLst/>
              </a:prstGeom>
            </p:spPr>
          </p:pic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DEB25277-81A5-1899-9168-8CE1C8A33832}"/>
              </a:ext>
            </a:extLst>
          </p:cNvPr>
          <p:cNvSpPr/>
          <p:nvPr/>
        </p:nvSpPr>
        <p:spPr>
          <a:xfrm>
            <a:off x="549729" y="3809999"/>
            <a:ext cx="908957" cy="1812471"/>
          </a:xfrm>
          <a:prstGeom prst="rect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CDA98573-5887-F466-DB90-8F61659B9BA0}"/>
              </a:ext>
            </a:extLst>
          </p:cNvPr>
          <p:cNvSpPr/>
          <p:nvPr/>
        </p:nvSpPr>
        <p:spPr>
          <a:xfrm>
            <a:off x="224615" y="4102370"/>
            <a:ext cx="3352800" cy="816428"/>
          </a:xfrm>
          <a:prstGeom prst="homePlate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Google Shape;116;p22"/>
          <p:cNvSpPr txBox="1">
            <a:spLocks noGrp="1"/>
          </p:cNvSpPr>
          <p:nvPr>
            <p:ph type="title"/>
          </p:nvPr>
        </p:nvSpPr>
        <p:spPr>
          <a:xfrm>
            <a:off x="325804" y="422423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Recent History</a:t>
            </a: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2" name="detailed-past-crop.mp4">
            <a:hlinkClick r:id="" action="ppaction://media"/>
            <a:extLst>
              <a:ext uri="{FF2B5EF4-FFF2-40B4-BE49-F238E27FC236}">
                <a16:creationId xmlns:a16="http://schemas.microsoft.com/office/drawing/2014/main" id="{9392922E-4FFA-501F-AA33-2132915D72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75380" y="538843"/>
            <a:ext cx="2070189" cy="41474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ountain range with snow on top&#10;&#10;AI-generated content may be incorrect.">
            <a:extLst>
              <a:ext uri="{FF2B5EF4-FFF2-40B4-BE49-F238E27FC236}">
                <a16:creationId xmlns:a16="http://schemas.microsoft.com/office/drawing/2014/main" id="{93B8CE58-4C97-9782-3812-88A75F7F51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625"/>
          <a:stretch/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" name="3D Model 5" descr="Mobile phone">
                <a:extLst>
                  <a:ext uri="{FF2B5EF4-FFF2-40B4-BE49-F238E27FC236}">
                    <a16:creationId xmlns:a16="http://schemas.microsoft.com/office/drawing/2014/main" id="{796571EA-FD6D-0C01-FA16-1A251036C4A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92734476"/>
                  </p:ext>
                </p:extLst>
              </p:nvPr>
            </p:nvGraphicFramePr>
            <p:xfrm>
              <a:off x="6179092" y="0"/>
              <a:ext cx="2499034" cy="5086018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2499034" cy="5086018"/>
                    </a:xfrm>
                    <a:prstGeom prst="rect">
                      <a:avLst/>
                    </a:prstGeom>
                  </am3d:spPr>
                  <am3d:camera>
                    <am3d:pos x="0" y="0" z="5250070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32307497" d="1000000"/>
                    <am3d:preTrans dx="-44610" dy="-17992235" dz="888902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598383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" name="3D Model 5" descr="Mobile phone">
                <a:extLst>
                  <a:ext uri="{FF2B5EF4-FFF2-40B4-BE49-F238E27FC236}">
                    <a16:creationId xmlns:a16="http://schemas.microsoft.com/office/drawing/2014/main" id="{796571EA-FD6D-0C01-FA16-1A251036C4A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179092" y="0"/>
                <a:ext cx="2499034" cy="5086018"/>
              </a:xfrm>
              <a:prstGeom prst="rect">
                <a:avLst/>
              </a:prstGeom>
            </p:spPr>
          </p:pic>
        </mc:Fallback>
      </mc:AlternateContent>
      <p:sp>
        <p:nvSpPr>
          <p:cNvPr id="124" name="Google Shape;124;p23"/>
          <p:cNvSpPr txBox="1">
            <a:spLocks noGrp="1"/>
          </p:cNvSpPr>
          <p:nvPr>
            <p:ph type="body" idx="1"/>
          </p:nvPr>
        </p:nvSpPr>
        <p:spPr>
          <a:xfrm>
            <a:off x="224615" y="389856"/>
            <a:ext cx="5713218" cy="15580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Char char="●"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Altitude slider’s range does not adjust dynamically based on the location selected.</a:t>
            </a: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Char char="●"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No offline mode</a:t>
            </a: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800"/>
              <a:buChar char="●"/>
            </a:pPr>
            <a:r>
              <a:rPr lang="en-GB" dirty="0">
                <a:solidFill>
                  <a:schemeClr val="bg1"/>
                </a:solidFill>
                <a:latin typeface="Bookman Old Style" panose="02050604050505020204" pitchFamily="18" charset="0"/>
              </a:rPr>
              <a:t>Limited API calls</a:t>
            </a:r>
            <a:endParaRPr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25" name="Google Shape;125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86834" y="531558"/>
            <a:ext cx="2083550" cy="412752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33F7847-EBB7-E828-8AB4-EFABE3CE50BB}"/>
              </a:ext>
            </a:extLst>
          </p:cNvPr>
          <p:cNvSpPr/>
          <p:nvPr/>
        </p:nvSpPr>
        <p:spPr>
          <a:xfrm>
            <a:off x="549729" y="3809999"/>
            <a:ext cx="908957" cy="1812471"/>
          </a:xfrm>
          <a:prstGeom prst="rect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BFFB2735-CD97-8ED9-D055-5F37A6C34D4C}"/>
              </a:ext>
            </a:extLst>
          </p:cNvPr>
          <p:cNvSpPr/>
          <p:nvPr/>
        </p:nvSpPr>
        <p:spPr>
          <a:xfrm>
            <a:off x="224615" y="4102370"/>
            <a:ext cx="5533928" cy="816428"/>
          </a:xfrm>
          <a:prstGeom prst="homePlate">
            <a:avLst/>
          </a:prstGeom>
          <a:solidFill>
            <a:srgbClr val="5F472B"/>
          </a:solidFill>
          <a:ln>
            <a:solidFill>
              <a:srgbClr val="42321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Google Shape;123;p23"/>
          <p:cNvSpPr txBox="1">
            <a:spLocks noGrp="1"/>
          </p:cNvSpPr>
          <p:nvPr>
            <p:ph type="title"/>
          </p:nvPr>
        </p:nvSpPr>
        <p:spPr>
          <a:xfrm>
            <a:off x="311700" y="4255709"/>
            <a:ext cx="6268714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chemeClr val="bg1"/>
                </a:solidFill>
                <a:latin typeface="Bookman Old Style" panose="02050604050505020204" pitchFamily="18" charset="0"/>
              </a:rPr>
              <a:t>Limitations and Future Improvements</a:t>
            </a:r>
            <a:endParaRPr sz="20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94</Words>
  <Application>Microsoft Office PowerPoint</Application>
  <PresentationFormat>On-screen Show (16:9)</PresentationFormat>
  <Paragraphs>26</Paragraphs>
  <Slides>12</Slides>
  <Notes>12</Notes>
  <HiddenSlides>0</HiddenSlides>
  <MMClips>7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Bookman Old Style</vt:lpstr>
      <vt:lpstr>Simple Light</vt:lpstr>
      <vt:lpstr>Group 11</vt:lpstr>
      <vt:lpstr>Hiking Weather App</vt:lpstr>
      <vt:lpstr>User Research</vt:lpstr>
      <vt:lpstr>Target User Groups</vt:lpstr>
      <vt:lpstr>Searching</vt:lpstr>
      <vt:lpstr>Changing Altitude</vt:lpstr>
      <vt:lpstr>Changing Backgrounds</vt:lpstr>
      <vt:lpstr>Planning Page </vt:lpstr>
      <vt:lpstr>Detailed Page</vt:lpstr>
      <vt:lpstr>Changing Altitude</vt:lpstr>
      <vt:lpstr>Recent History </vt:lpstr>
      <vt:lpstr>Limitations and Future Improvements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Mimi King</dc:creator>
  <cp:lastModifiedBy>Mimi King</cp:lastModifiedBy>
  <cp:revision>3</cp:revision>
  <dcterms:modified xsi:type="dcterms:W3CDTF">2025-05-28T14:30:50Z</dcterms:modified>
</cp:coreProperties>
</file>